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28" r:id="rId3"/>
    <p:sldId id="329" r:id="rId4"/>
    <p:sldId id="349" r:id="rId5"/>
    <p:sldId id="350" r:id="rId6"/>
    <p:sldId id="351" r:id="rId7"/>
    <p:sldId id="352" r:id="rId8"/>
    <p:sldId id="35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7/15/19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8000" b="1" dirty="0" smtClean="0"/>
              <a:t>Solving Problems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Objective:</a:t>
            </a:r>
          </a:p>
          <a:p>
            <a:r>
              <a:rPr lang="en-US" sz="4400" dirty="0">
                <a:solidFill>
                  <a:schemeClr val="tx2"/>
                </a:solidFill>
              </a:rPr>
              <a:t>To help students identify and apply the problem-solving techniques as presented in the text. </a:t>
            </a:r>
          </a:p>
          <a:p>
            <a:endParaRPr lang="en-US" sz="4400" dirty="0">
              <a:solidFill>
                <a:schemeClr val="tx2"/>
              </a:solidFill>
            </a:endParaRPr>
          </a:p>
          <a:p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2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i="1" dirty="0"/>
              <a:t>Efforts and courage are not enough without purpose and direction.   </a:t>
            </a:r>
            <a:r>
              <a:rPr lang="en-US" sz="3200" dirty="0">
                <a:solidFill>
                  <a:schemeClr val="accent5"/>
                </a:solidFill>
              </a:rPr>
              <a:t>John F. </a:t>
            </a:r>
            <a:r>
              <a:rPr lang="en-US" sz="3200" dirty="0" smtClean="0">
                <a:solidFill>
                  <a:schemeClr val="accent5"/>
                </a:solidFill>
              </a:rPr>
              <a:t>Kennedy</a:t>
            </a:r>
            <a:endParaRPr lang="en-US" sz="32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Textbook page 182. </a:t>
            </a:r>
          </a:p>
          <a:p>
            <a:r>
              <a:rPr lang="en-US" sz="5400" dirty="0">
                <a:solidFill>
                  <a:schemeClr val="tx2"/>
                </a:solidFill>
              </a:rPr>
              <a:t>Read Hubert’s story.</a:t>
            </a:r>
          </a:p>
          <a:p>
            <a:endParaRPr lang="en-US" sz="5400" dirty="0">
              <a:solidFill>
                <a:schemeClr val="tx2"/>
              </a:solidFill>
            </a:endParaRPr>
          </a:p>
          <a:p>
            <a:endParaRPr lang="en-US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1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/>
              <a:t>Tools for Solving Problems</a:t>
            </a:r>
            <a:br>
              <a:rPr lang="en-US" sz="4800" dirty="0"/>
            </a:br>
            <a:r>
              <a:rPr lang="en-US" sz="4800" dirty="0"/>
              <a:t>Textbook page 183-</a:t>
            </a:r>
            <a:r>
              <a:rPr lang="en-US" sz="4800" dirty="0" smtClean="0"/>
              <a:t>185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According to the </a:t>
            </a:r>
            <a:r>
              <a:rPr lang="en-US" sz="3200" i="1" u="sng" dirty="0">
                <a:solidFill>
                  <a:srgbClr val="00B0F0"/>
                </a:solidFill>
              </a:rPr>
              <a:t>The Road Less Traveled</a:t>
            </a:r>
          </a:p>
          <a:p>
            <a:pPr marL="0" indent="0">
              <a:buNone/>
            </a:pPr>
            <a:r>
              <a:rPr lang="en-US" sz="3200" i="1" dirty="0">
                <a:solidFill>
                  <a:srgbClr val="00B0F0"/>
                </a:solidFill>
              </a:rPr>
              <a:t>  </a:t>
            </a:r>
            <a:r>
              <a:rPr lang="en-US" sz="3200" i="1" dirty="0">
                <a:solidFill>
                  <a:srgbClr val="004080"/>
                </a:solidFill>
              </a:rPr>
              <a:t> written by</a:t>
            </a:r>
            <a:r>
              <a:rPr lang="en-US" sz="3200" i="1" dirty="0">
                <a:solidFill>
                  <a:schemeClr val="bg1"/>
                </a:solidFill>
              </a:rPr>
              <a:t>:</a:t>
            </a:r>
            <a:r>
              <a:rPr lang="en-US" sz="3200" i="1" dirty="0">
                <a:solidFill>
                  <a:srgbClr val="00B0F0"/>
                </a:solidFill>
              </a:rPr>
              <a:t> Dr. M. Scott Peck</a:t>
            </a:r>
            <a:r>
              <a:rPr lang="en-US" sz="3200" i="1" dirty="0">
                <a:solidFill>
                  <a:srgbClr val="004080"/>
                </a:solidFill>
              </a:rPr>
              <a:t>, </a:t>
            </a:r>
            <a:r>
              <a:rPr lang="en-US" sz="3200" dirty="0">
                <a:solidFill>
                  <a:srgbClr val="004080"/>
                </a:solidFill>
              </a:rPr>
              <a:t>there are four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4080"/>
                </a:solidFill>
              </a:rPr>
              <a:t>   tools or techniques for solving problems: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1. </a:t>
            </a:r>
            <a:r>
              <a:rPr lang="en-US" sz="3200" dirty="0">
                <a:solidFill>
                  <a:srgbClr val="FF0000"/>
                </a:solidFill>
              </a:rPr>
              <a:t>Delayed gratification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2. </a:t>
            </a:r>
            <a:r>
              <a:rPr lang="en-US" sz="3200" dirty="0">
                <a:solidFill>
                  <a:srgbClr val="00B050"/>
                </a:solidFill>
              </a:rPr>
              <a:t>Accepting responsibility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3. </a:t>
            </a:r>
            <a:r>
              <a:rPr lang="en-US" sz="3200" dirty="0">
                <a:solidFill>
                  <a:srgbClr val="7030A0"/>
                </a:solidFill>
              </a:rPr>
              <a:t>Dedication to truth or reality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4. </a:t>
            </a:r>
            <a:r>
              <a:rPr lang="en-US" sz="3200" dirty="0">
                <a:solidFill>
                  <a:srgbClr val="FFC000"/>
                </a:solidFill>
              </a:rPr>
              <a:t>Balance</a:t>
            </a:r>
          </a:p>
        </p:txBody>
      </p:sp>
    </p:spTree>
    <p:extLst>
      <p:ext uri="{BB962C8B-B14F-4D97-AF65-F5344CB8AC3E}">
        <p14:creationId xmlns:p14="http://schemas.microsoft.com/office/powerpoint/2010/main" val="714099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/>
              <a:t>How Do I Get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en-US" sz="4400" dirty="0" smtClean="0">
                <a:solidFill>
                  <a:srgbClr val="FF0000"/>
                </a:solidFill>
              </a:rPr>
              <a:t>Delayed Gratification</a:t>
            </a:r>
          </a:p>
          <a:p>
            <a:r>
              <a:rPr lang="en-US" sz="3200" dirty="0">
                <a:solidFill>
                  <a:schemeClr val="tx2"/>
                </a:solidFill>
              </a:rPr>
              <a:t>Is difficult because the rewards of living only for the moment are more tangible.</a:t>
            </a:r>
          </a:p>
          <a:p>
            <a:r>
              <a:rPr lang="en-US" sz="3200" dirty="0">
                <a:solidFill>
                  <a:schemeClr val="tx2"/>
                </a:solidFill>
              </a:rPr>
              <a:t>As you learn to delay gratification – put off the temporary joys of today in favor of lasting rewards in the future – you will be acquiring an important tool in solving problems.</a:t>
            </a:r>
          </a:p>
        </p:txBody>
      </p:sp>
    </p:spTree>
    <p:extLst>
      <p:ext uri="{BB962C8B-B14F-4D97-AF65-F5344CB8AC3E}">
        <p14:creationId xmlns:p14="http://schemas.microsoft.com/office/powerpoint/2010/main" val="3237946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/>
              <a:t>How Do I Get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008000"/>
                </a:solidFill>
              </a:rPr>
              <a:t>2.  Accepting Responsibility</a:t>
            </a:r>
          </a:p>
          <a:p>
            <a:r>
              <a:rPr lang="en-US" sz="2400" dirty="0">
                <a:solidFill>
                  <a:schemeClr val="tx2"/>
                </a:solidFill>
              </a:rPr>
              <a:t>Passing the blame is not effective in solving problems. When the problem is yours so is the responsibility to solve it.</a:t>
            </a:r>
          </a:p>
          <a:p>
            <a:r>
              <a:rPr lang="en-US" sz="2400" dirty="0">
                <a:solidFill>
                  <a:schemeClr val="tx2"/>
                </a:solidFill>
              </a:rPr>
              <a:t>Taking responsibility also gives you the opportunity to choose.</a:t>
            </a:r>
          </a:p>
          <a:p>
            <a:r>
              <a:rPr lang="en-US" sz="2400" dirty="0">
                <a:solidFill>
                  <a:schemeClr val="tx2"/>
                </a:solidFill>
              </a:rPr>
              <a:t>You are responsible to becoming the person you want to be!</a:t>
            </a:r>
          </a:p>
          <a:p>
            <a:r>
              <a:rPr lang="en-US" sz="2400" dirty="0">
                <a:solidFill>
                  <a:schemeClr val="tx2"/>
                </a:solidFill>
              </a:rPr>
              <a:t>Do not do something you feel is not truly you or not something you want to become. You can </a:t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tx2"/>
                </a:solidFill>
              </a:rPr>
              <a:t>just say no!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659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/>
              <a:t>How Do I Get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660066"/>
                </a:solidFill>
              </a:rPr>
              <a:t>3</a:t>
            </a:r>
            <a:r>
              <a:rPr lang="en-US" sz="4400" dirty="0" smtClean="0">
                <a:solidFill>
                  <a:srgbClr val="660066"/>
                </a:solidFill>
              </a:rPr>
              <a:t>.  Dedication to Truth or Reality</a:t>
            </a:r>
          </a:p>
          <a:p>
            <a:r>
              <a:rPr lang="en-US" sz="3600" dirty="0">
                <a:solidFill>
                  <a:schemeClr val="tx2"/>
                </a:solidFill>
              </a:rPr>
              <a:t>Wishful thinking…. has not been shown to be an effective way to solve problems.</a:t>
            </a:r>
          </a:p>
          <a:p>
            <a:r>
              <a:rPr lang="en-US" sz="3600" dirty="0">
                <a:solidFill>
                  <a:schemeClr val="tx2"/>
                </a:solidFill>
              </a:rPr>
              <a:t>For example, we still see ads proclaiming that you can lose weight painlessly, or make a million dollars at home in your spare time.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119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/>
              <a:t>How Do I Get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</a:rPr>
              <a:t>4.  Balance</a:t>
            </a:r>
          </a:p>
          <a:p>
            <a:r>
              <a:rPr lang="en-US" sz="2600" dirty="0">
                <a:solidFill>
                  <a:schemeClr val="tx2"/>
                </a:solidFill>
              </a:rPr>
              <a:t>Problem solving requires balancing, which leads to being flexible.</a:t>
            </a:r>
          </a:p>
          <a:p>
            <a:r>
              <a:rPr lang="en-US" sz="2600" dirty="0">
                <a:solidFill>
                  <a:schemeClr val="tx2"/>
                </a:solidFill>
              </a:rPr>
              <a:t>According to Dr. Peck, balancing is “the type of discipline required to discipline discipline.”</a:t>
            </a:r>
          </a:p>
          <a:p>
            <a:r>
              <a:rPr lang="en-US" sz="2600" dirty="0">
                <a:solidFill>
                  <a:schemeClr val="tx2"/>
                </a:solidFill>
              </a:rPr>
              <a:t>In other words, there are times when you shouldn’t delay gratification.</a:t>
            </a:r>
          </a:p>
          <a:p>
            <a:r>
              <a:rPr lang="en-US" sz="2600" dirty="0">
                <a:solidFill>
                  <a:schemeClr val="tx2"/>
                </a:solidFill>
              </a:rPr>
              <a:t>It is important to live happy in the moment</a:t>
            </a:r>
          </a:p>
          <a:p>
            <a:pPr lvl="1"/>
            <a:r>
              <a:rPr lang="en-US" sz="2600" dirty="0">
                <a:solidFill>
                  <a:srgbClr val="00B050"/>
                </a:solidFill>
              </a:rPr>
              <a:t>As long as you aren’t being self-destructive by doing so!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621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i="1" dirty="0"/>
              <a:t>Efforts and courage are not enough without purpose and direction.   </a:t>
            </a:r>
            <a:r>
              <a:rPr lang="en-US" sz="2800" dirty="0">
                <a:solidFill>
                  <a:schemeClr val="accent5"/>
                </a:solidFill>
              </a:rPr>
              <a:t>John F. </a:t>
            </a:r>
            <a:r>
              <a:rPr lang="en-US" sz="2800" dirty="0" smtClean="0">
                <a:solidFill>
                  <a:schemeClr val="accent5"/>
                </a:solidFill>
              </a:rPr>
              <a:t>Kennedy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Read about Crystal and Sterling</a:t>
            </a:r>
          </a:p>
          <a:p>
            <a:endParaRPr lang="en-US" sz="4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4400" i="1" dirty="0">
                <a:solidFill>
                  <a:schemeClr val="tx2"/>
                </a:solidFill>
              </a:rPr>
              <a:t>Practice:</a:t>
            </a:r>
          </a:p>
          <a:p>
            <a:r>
              <a:rPr lang="en-US" sz="4400" dirty="0">
                <a:solidFill>
                  <a:schemeClr val="tx2"/>
                </a:solidFill>
              </a:rPr>
              <a:t>Activity 185</a:t>
            </a:r>
          </a:p>
          <a:p>
            <a:endParaRPr lang="en-US" sz="4400" dirty="0">
              <a:solidFill>
                <a:schemeClr val="tx2"/>
              </a:solidFill>
            </a:endParaRPr>
          </a:p>
          <a:p>
            <a:pPr lvl="1"/>
            <a:r>
              <a:rPr lang="en-US" sz="2600" dirty="0" smtClean="0">
                <a:solidFill>
                  <a:schemeClr val="tx2"/>
                </a:solidFill>
              </a:rPr>
              <a:t>so</a:t>
            </a:r>
            <a:r>
              <a:rPr lang="en-US" sz="2600" dirty="0">
                <a:solidFill>
                  <a:schemeClr val="tx2"/>
                </a:solidFill>
              </a:rPr>
              <a:t>!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050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1767</TotalTime>
  <Words>354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Solving Problems</vt:lpstr>
      <vt:lpstr>  Efforts and courage are not enough without purpose and direction.   John F. Kennedy</vt:lpstr>
      <vt:lpstr>Tools for Solving Problems Textbook page 183-185</vt:lpstr>
      <vt:lpstr>How Do I Get It?</vt:lpstr>
      <vt:lpstr>How Do I Get It?</vt:lpstr>
      <vt:lpstr>How Do I Get It?</vt:lpstr>
      <vt:lpstr>How Do I Get It?</vt:lpstr>
      <vt:lpstr>  Efforts and courage are not enough without purpose and direction.   John F. Kennedy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176</cp:revision>
  <dcterms:created xsi:type="dcterms:W3CDTF">2019-07-07T21:23:27Z</dcterms:created>
  <dcterms:modified xsi:type="dcterms:W3CDTF">2019-07-15T14:51:11Z</dcterms:modified>
</cp:coreProperties>
</file>